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1275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70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957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9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094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872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00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1644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57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5998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24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4FB52-8297-42E4-BAC4-A2043E016DD8}" type="datetimeFigureOut">
              <a:rPr lang="fr-FR" smtClean="0"/>
              <a:t>28/11/2011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BD650-3A3D-42DB-B24C-E5CF6552DFD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0601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Cadres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UGICT Vénissieux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1563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Cadres : Les chiffres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fr-FR" u="sng" dirty="0" smtClean="0"/>
              <a:t>Etablissement de Lyon : </a:t>
            </a:r>
          </a:p>
          <a:p>
            <a:r>
              <a:rPr lang="fr-FR" dirty="0" smtClean="0"/>
              <a:t>nombre de personnes en CDI en 2010 :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Nombre d’embauches en CDI en 2010 :</a:t>
            </a:r>
          </a:p>
          <a:p>
            <a:endParaRPr lang="fr-F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613823"/>
              </p:ext>
            </p:extLst>
          </p:nvPr>
        </p:nvGraphicFramePr>
        <p:xfrm>
          <a:off x="1187623" y="2708920"/>
          <a:ext cx="4105871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3896"/>
                <a:gridCol w="1142055"/>
                <a:gridCol w="1589920"/>
              </a:tblGrid>
              <a:tr h="272984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b="1" u="none" strike="noStrike" dirty="0">
                          <a:effectLst/>
                        </a:rPr>
                        <a:t>Cadres</a:t>
                      </a:r>
                      <a:endParaRPr lang="en-GB" sz="2000" b="1" i="0" u="none" strike="noStrike" dirty="0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2333</a:t>
                      </a:r>
                      <a:endParaRPr lang="en-GB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44%</a:t>
                      </a:r>
                      <a:endParaRPr lang="en-GB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72984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u="none" strike="noStrike" dirty="0">
                          <a:effectLst/>
                        </a:rPr>
                        <a:t>ATAM</a:t>
                      </a:r>
                      <a:endParaRPr lang="en-GB" sz="2000" b="0" i="0" u="none" strike="noStrike" dirty="0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1755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33%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72984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u="none" strike="noStrike">
                          <a:effectLst/>
                        </a:rPr>
                        <a:t>Ouvriers</a:t>
                      </a:r>
                      <a:endParaRPr lang="en-GB" sz="2000" b="0" i="0" u="none" strike="noStrike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1202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23%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299926"/>
              </p:ext>
            </p:extLst>
          </p:nvPr>
        </p:nvGraphicFramePr>
        <p:xfrm>
          <a:off x="1115616" y="4725144"/>
          <a:ext cx="4176463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6419"/>
                <a:gridCol w="1103625"/>
                <a:gridCol w="1536419"/>
              </a:tblGrid>
              <a:tr h="312035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b="1" u="none" strike="noStrike" dirty="0">
                          <a:effectLst/>
                        </a:rPr>
                        <a:t>Cadres</a:t>
                      </a:r>
                      <a:endParaRPr lang="en-GB" sz="2000" b="1" i="0" u="none" strike="noStrike" dirty="0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73</a:t>
                      </a:r>
                      <a:endParaRPr lang="en-GB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</a:rPr>
                        <a:t>54%</a:t>
                      </a:r>
                      <a:endParaRPr lang="en-GB" sz="2000" b="1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2035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u="none" strike="noStrike" dirty="0">
                          <a:effectLst/>
                        </a:rPr>
                        <a:t>ATAM</a:t>
                      </a:r>
                      <a:endParaRPr lang="en-GB" sz="2000" b="0" i="0" u="none" strike="noStrike" dirty="0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50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37%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2035">
                <a:tc>
                  <a:txBody>
                    <a:bodyPr/>
                    <a:lstStyle/>
                    <a:p>
                      <a:pPr algn="l" rtl="0" fontAlgn="t"/>
                      <a:r>
                        <a:rPr lang="en-GB" sz="2000" u="none" strike="noStrike">
                          <a:effectLst/>
                        </a:rPr>
                        <a:t>Ouvriers</a:t>
                      </a:r>
                      <a:endParaRPr lang="en-GB" sz="2000" b="0" i="0" u="none" strike="noStrike">
                        <a:solidFill>
                          <a:srgbClr val="4D4D4D"/>
                        </a:solidFill>
                        <a:effectLst/>
                        <a:latin typeface="Tahoma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11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 dirty="0">
                          <a:effectLst/>
                        </a:rPr>
                        <a:t>8%</a:t>
                      </a:r>
                      <a:endParaRPr lang="en-GB" sz="2000" b="0" i="0" u="none" strike="noStrike" dirty="0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8458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Cadres : Spécificités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Individualisation </a:t>
            </a:r>
            <a:r>
              <a:rPr lang="fr-FR" dirty="0"/>
              <a:t>des rémunérations (AI)</a:t>
            </a:r>
          </a:p>
          <a:p>
            <a:r>
              <a:rPr lang="fr-FR" dirty="0" smtClean="0"/>
              <a:t>Contractualisation </a:t>
            </a:r>
            <a:r>
              <a:rPr lang="fr-FR" dirty="0"/>
              <a:t>d’objectifs (PVSO)</a:t>
            </a:r>
          </a:p>
          <a:p>
            <a:r>
              <a:rPr lang="fr-FR" dirty="0" smtClean="0"/>
              <a:t>Forfait </a:t>
            </a:r>
            <a:r>
              <a:rPr lang="fr-FR" dirty="0" smtClean="0"/>
              <a:t>jours</a:t>
            </a:r>
          </a:p>
          <a:p>
            <a:r>
              <a:rPr lang="fr-FR" dirty="0" smtClean="0"/>
              <a:t>Minimum d’anglais requis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5106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Cadres : Mobilité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fr-FR" dirty="0">
                <a:solidFill>
                  <a:schemeClr val="dk1"/>
                </a:solidFill>
              </a:rPr>
              <a:t>Les cadres constituent une population plus mobile que les autres catégories de </a:t>
            </a:r>
            <a:r>
              <a:rPr lang="fr-FR" dirty="0" smtClean="0">
                <a:solidFill>
                  <a:schemeClr val="dk1"/>
                </a:solidFill>
              </a:rPr>
              <a:t>salariés</a:t>
            </a:r>
            <a:endParaRPr lang="fr-FR" dirty="0">
              <a:solidFill>
                <a:schemeClr val="dk1"/>
              </a:solidFill>
            </a:endParaRPr>
          </a:p>
          <a:p>
            <a:r>
              <a:rPr lang="fr-FR" dirty="0">
                <a:solidFill>
                  <a:schemeClr val="dk1"/>
                </a:solidFill>
              </a:rPr>
              <a:t>Chaque année, 25 % </a:t>
            </a:r>
            <a:r>
              <a:rPr lang="fr-FR" dirty="0" smtClean="0">
                <a:solidFill>
                  <a:schemeClr val="dk1"/>
                </a:solidFill>
              </a:rPr>
              <a:t>des </a:t>
            </a:r>
            <a:r>
              <a:rPr lang="fr-FR" dirty="0">
                <a:solidFill>
                  <a:schemeClr val="dk1"/>
                </a:solidFill>
              </a:rPr>
              <a:t>cardes subissent ou choisissent la mobilité </a:t>
            </a:r>
          </a:p>
          <a:p>
            <a:pPr lvl="1"/>
            <a:r>
              <a:rPr lang="fr-FR" dirty="0">
                <a:solidFill>
                  <a:schemeClr val="dk1"/>
                </a:solidFill>
              </a:rPr>
              <a:t>19 % en interne </a:t>
            </a:r>
          </a:p>
          <a:p>
            <a:pPr lvl="1"/>
            <a:r>
              <a:rPr lang="fr-FR" dirty="0">
                <a:solidFill>
                  <a:schemeClr val="dk1"/>
                </a:solidFill>
              </a:rPr>
              <a:t>6 % en changeant d’entreprise à leur propre initiative.</a:t>
            </a:r>
          </a:p>
        </p:txBody>
      </p:sp>
    </p:spTree>
    <p:extLst>
      <p:ext uri="{BB962C8B-B14F-4D97-AF65-F5344CB8AC3E}">
        <p14:creationId xmlns:p14="http://schemas.microsoft.com/office/powerpoint/2010/main" val="364713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Cadres : Leurs préoccupations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fr-FR" b="1" dirty="0"/>
              <a:t>Surexploitation</a:t>
            </a:r>
            <a:r>
              <a:rPr lang="fr-FR" dirty="0"/>
              <a:t> du travail </a:t>
            </a:r>
            <a:r>
              <a:rPr lang="fr-FR" dirty="0" smtClean="0"/>
              <a:t>qualifié</a:t>
            </a:r>
            <a:endParaRPr lang="fr-FR" b="1" dirty="0" smtClean="0">
              <a:solidFill>
                <a:schemeClr val="dk1"/>
              </a:solidFill>
            </a:endParaRPr>
          </a:p>
          <a:p>
            <a:r>
              <a:rPr lang="fr-FR" b="1" dirty="0" smtClean="0">
                <a:solidFill>
                  <a:schemeClr val="dk1"/>
                </a:solidFill>
              </a:rPr>
              <a:t>Recherche </a:t>
            </a:r>
            <a:r>
              <a:rPr lang="fr-FR" b="1" dirty="0">
                <a:solidFill>
                  <a:schemeClr val="dk1"/>
                </a:solidFill>
              </a:rPr>
              <a:t>du sens</a:t>
            </a:r>
            <a:r>
              <a:rPr lang="fr-FR" dirty="0">
                <a:solidFill>
                  <a:schemeClr val="dk1"/>
                </a:solidFill>
              </a:rPr>
              <a:t> de leur fonction</a:t>
            </a:r>
          </a:p>
          <a:p>
            <a:r>
              <a:rPr lang="fr-FR" b="1" dirty="0">
                <a:solidFill>
                  <a:schemeClr val="dk1"/>
                </a:solidFill>
              </a:rPr>
              <a:t>Etique</a:t>
            </a:r>
            <a:r>
              <a:rPr lang="fr-FR" dirty="0">
                <a:solidFill>
                  <a:schemeClr val="dk1"/>
                </a:solidFill>
              </a:rPr>
              <a:t> </a:t>
            </a:r>
            <a:r>
              <a:rPr lang="fr-FR" dirty="0" smtClean="0">
                <a:solidFill>
                  <a:schemeClr val="dk1"/>
                </a:solidFill>
              </a:rPr>
              <a:t>: gestion de la double nature </a:t>
            </a:r>
            <a:endParaRPr lang="fr-FR" dirty="0">
              <a:solidFill>
                <a:schemeClr val="dk1"/>
              </a:solidFill>
            </a:endParaRPr>
          </a:p>
          <a:p>
            <a:pPr lvl="1"/>
            <a:r>
              <a:rPr lang="fr-FR" dirty="0">
                <a:solidFill>
                  <a:schemeClr val="dk1"/>
                </a:solidFill>
              </a:rPr>
              <a:t>Contraints à appliquer et promouvoir des décisions allant à l'encontre de leur éthique personnelle et professionnelle </a:t>
            </a:r>
          </a:p>
          <a:p>
            <a:pPr lvl="1"/>
            <a:r>
              <a:rPr lang="fr-FR" dirty="0">
                <a:solidFill>
                  <a:schemeClr val="dk1"/>
                </a:solidFill>
              </a:rPr>
              <a:t>impact significatif de leur travail sur d’autres composantes du salariat ou sur l’environnement de l’entreprise</a:t>
            </a:r>
          </a:p>
        </p:txBody>
      </p:sp>
    </p:spTree>
    <p:extLst>
      <p:ext uri="{BB962C8B-B14F-4D97-AF65-F5344CB8AC3E}">
        <p14:creationId xmlns:p14="http://schemas.microsoft.com/office/powerpoint/2010/main" val="3858734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60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</a:gradFill>
          <a:ln w="0" cap="rnd"/>
          <a:effectLst>
            <a:glow>
              <a:schemeClr val="accent1">
                <a:alpha val="40000"/>
              </a:schemeClr>
            </a:glow>
            <a:outerShdw blurRad="177800" dist="50800" dir="5400000" sx="96000" sy="96000" rotWithShape="0">
              <a:srgbClr val="000000">
                <a:alpha val="22000"/>
              </a:srgbClr>
            </a:outerShdw>
            <a:reflection endPos="0" dist="508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Cadres : Leurs préoccupations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r>
              <a:rPr lang="fr-FR" b="1" dirty="0" smtClean="0"/>
              <a:t>A</a:t>
            </a:r>
            <a:r>
              <a:rPr lang="fr-FR" b="1" dirty="0" smtClean="0">
                <a:solidFill>
                  <a:schemeClr val="dk1"/>
                </a:solidFill>
              </a:rPr>
              <a:t>ccroissement </a:t>
            </a:r>
            <a:r>
              <a:rPr lang="fr-FR" b="1" dirty="0">
                <a:solidFill>
                  <a:schemeClr val="dk1"/>
                </a:solidFill>
              </a:rPr>
              <a:t>de fonctions </a:t>
            </a:r>
            <a:r>
              <a:rPr lang="fr-FR" b="1" dirty="0" smtClean="0">
                <a:solidFill>
                  <a:schemeClr val="dk1"/>
                </a:solidFill>
              </a:rPr>
              <a:t>: </a:t>
            </a:r>
            <a:r>
              <a:rPr lang="fr-FR" dirty="0" smtClean="0"/>
              <a:t>Doivent gérer plusieurs fonctions: </a:t>
            </a:r>
          </a:p>
          <a:p>
            <a:pPr lvl="1"/>
            <a:r>
              <a:rPr lang="fr-FR" dirty="0" smtClean="0"/>
              <a:t>Manager hiérarchique, </a:t>
            </a:r>
          </a:p>
          <a:p>
            <a:pPr lvl="1"/>
            <a:r>
              <a:rPr lang="fr-FR" dirty="0" smtClean="0"/>
              <a:t>ingénieur technique,</a:t>
            </a:r>
          </a:p>
          <a:p>
            <a:pPr lvl="1"/>
            <a:r>
              <a:rPr lang="fr-FR" dirty="0" smtClean="0"/>
              <a:t>Gestion de budget,</a:t>
            </a:r>
            <a:endParaRPr lang="fr-FR" dirty="0" smtClean="0"/>
          </a:p>
          <a:p>
            <a:pPr lvl="1"/>
            <a:r>
              <a:rPr lang="fr-FR" dirty="0" err="1" smtClean="0"/>
              <a:t>etc</a:t>
            </a:r>
            <a:r>
              <a:rPr lang="fr-FR" dirty="0" smtClean="0"/>
              <a:t> </a:t>
            </a:r>
            <a:r>
              <a:rPr lang="fr-FR" dirty="0" smtClean="0"/>
              <a:t>..</a:t>
            </a:r>
            <a:endParaRPr lang="fr-FR" dirty="0" smtClean="0">
              <a:solidFill>
                <a:schemeClr val="dk1"/>
              </a:solidFill>
            </a:endParaRPr>
          </a:p>
          <a:p>
            <a:endParaRPr lang="fr-FR" b="1" dirty="0"/>
          </a:p>
          <a:p>
            <a:r>
              <a:rPr lang="fr-FR" b="1" dirty="0" smtClean="0"/>
              <a:t>Transfert </a:t>
            </a:r>
            <a:r>
              <a:rPr lang="fr-FR" b="1" dirty="0"/>
              <a:t>du travail de RH vers les cadres </a:t>
            </a:r>
            <a:r>
              <a:rPr lang="fr-FR" dirty="0" smtClean="0"/>
              <a:t>méconnaissance </a:t>
            </a:r>
            <a:r>
              <a:rPr lang="fr-FR" dirty="0" smtClean="0"/>
              <a:t>des </a:t>
            </a:r>
            <a:r>
              <a:rPr lang="fr-FR" dirty="0" smtClean="0"/>
              <a:t>fonctions </a:t>
            </a:r>
            <a:r>
              <a:rPr lang="fr-FR" dirty="0" smtClean="0"/>
              <a:t>demandées </a:t>
            </a:r>
            <a:r>
              <a:rPr lang="fr-FR" dirty="0" smtClean="0"/>
              <a:t>= dégradation des conditions de travail (stress, manque de crédibilité)</a:t>
            </a:r>
            <a:endParaRPr lang="en-GB" dirty="0"/>
          </a:p>
          <a:p>
            <a:endParaRPr lang="fr-FR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06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Cadres : Leurs revendications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fr-FR" dirty="0">
                <a:solidFill>
                  <a:schemeClr val="dk1"/>
                </a:solidFill>
              </a:rPr>
              <a:t>Exigence d’avoir droit aux mêmes garanties collectives (RTT, Augmentation générales, </a:t>
            </a:r>
            <a:r>
              <a:rPr lang="fr-FR" dirty="0" smtClean="0">
                <a:solidFill>
                  <a:schemeClr val="dk1"/>
                </a:solidFill>
              </a:rPr>
              <a:t>13eme mois...)</a:t>
            </a:r>
          </a:p>
          <a:p>
            <a:r>
              <a:rPr lang="fr-FR" dirty="0"/>
              <a:t>Les cadres connaissent mal leur droits et </a:t>
            </a:r>
            <a:r>
              <a:rPr lang="fr-FR" dirty="0" smtClean="0"/>
              <a:t>conventions</a:t>
            </a:r>
            <a:r>
              <a:rPr lang="fr-FR" dirty="0" smtClean="0"/>
              <a:t>. Sont demandeurs d’information sur les</a:t>
            </a:r>
            <a:r>
              <a:rPr lang="fr-FR" dirty="0" smtClean="0"/>
              <a:t> </a:t>
            </a:r>
            <a:r>
              <a:rPr lang="fr-FR" dirty="0"/>
              <a:t>horaires, temps de travail, rémunérations</a:t>
            </a:r>
            <a:endParaRPr lang="fr-FR" dirty="0">
              <a:solidFill>
                <a:schemeClr val="dk1"/>
              </a:solidFill>
            </a:endParaRPr>
          </a:p>
          <a:p>
            <a:r>
              <a:rPr lang="fr-FR" dirty="0">
                <a:solidFill>
                  <a:schemeClr val="dk1"/>
                </a:solidFill>
              </a:rPr>
              <a:t>Reconnaissance </a:t>
            </a:r>
            <a:r>
              <a:rPr lang="fr-FR" dirty="0" smtClean="0">
                <a:solidFill>
                  <a:schemeClr val="dk1"/>
                </a:solidFill>
              </a:rPr>
              <a:t>: un salaire correspondant a leurs diplômes</a:t>
            </a:r>
            <a:endParaRPr lang="fr-FR" dirty="0">
              <a:solidFill>
                <a:schemeClr val="dk1"/>
              </a:solidFill>
            </a:endParaRPr>
          </a:p>
          <a:p>
            <a:r>
              <a:rPr lang="fr-FR" dirty="0">
                <a:solidFill>
                  <a:schemeClr val="dk1"/>
                </a:solidFill>
              </a:rPr>
              <a:t>Reconnaissance de la responsabilité </a:t>
            </a:r>
            <a:r>
              <a:rPr lang="fr-FR" dirty="0"/>
              <a:t>sociale et juridique (pour les manager</a:t>
            </a:r>
            <a:r>
              <a:rPr lang="fr-FR" dirty="0" smtClean="0"/>
              <a:t>)</a:t>
            </a:r>
            <a:endParaRPr lang="fr-FR" i="1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fr-FR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885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Cadres : Leurs revendications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  <a:solidFill>
            <a:schemeClr val="lt1">
              <a:alpha val="91000"/>
            </a:schemeClr>
          </a:solidFill>
          <a:ln cap="rnd">
            <a:bevel/>
          </a:ln>
          <a:effectLst>
            <a:outerShdw blurRad="342900" dist="190500" dir="708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fr-FR" b="1" dirty="0">
                <a:solidFill>
                  <a:schemeClr val="dk1"/>
                </a:solidFill>
              </a:rPr>
              <a:t>Cadres femmes </a:t>
            </a:r>
            <a:r>
              <a:rPr lang="fr-FR" dirty="0">
                <a:solidFill>
                  <a:schemeClr val="dk1"/>
                </a:solidFill>
              </a:rPr>
              <a:t>: </a:t>
            </a:r>
          </a:p>
          <a:p>
            <a:pPr lvl="1"/>
            <a:r>
              <a:rPr lang="fr-FR" dirty="0" smtClean="0">
                <a:solidFill>
                  <a:schemeClr val="dk1"/>
                </a:solidFill>
              </a:rPr>
              <a:t>Seulement 1/4 des cadres sont des femmes chez RT</a:t>
            </a:r>
            <a:r>
              <a:rPr lang="fr-FR" dirty="0" smtClean="0"/>
              <a:t> (1/3 au niveau </a:t>
            </a:r>
            <a:r>
              <a:rPr lang="fr-FR" dirty="0" err="1" smtClean="0"/>
              <a:t>nationnal</a:t>
            </a:r>
            <a:r>
              <a:rPr lang="fr-FR" dirty="0" smtClean="0"/>
              <a:t>)</a:t>
            </a:r>
            <a:endParaRPr lang="fr-FR" dirty="0">
              <a:solidFill>
                <a:schemeClr val="dk1"/>
              </a:solidFill>
            </a:endParaRPr>
          </a:p>
          <a:p>
            <a:pPr lvl="1"/>
            <a:endParaRPr lang="fr-FR" dirty="0" smtClean="0">
              <a:solidFill>
                <a:schemeClr val="dk1"/>
              </a:solidFill>
            </a:endParaRPr>
          </a:p>
          <a:p>
            <a:pPr lvl="1"/>
            <a:r>
              <a:rPr lang="fr-FR" dirty="0" smtClean="0">
                <a:solidFill>
                  <a:schemeClr val="dk1"/>
                </a:solidFill>
              </a:rPr>
              <a:t>Pour </a:t>
            </a:r>
            <a:r>
              <a:rPr lang="fr-FR" dirty="0">
                <a:solidFill>
                  <a:schemeClr val="dk1"/>
                </a:solidFill>
              </a:rPr>
              <a:t>autant, </a:t>
            </a:r>
            <a:r>
              <a:rPr lang="fr-FR" dirty="0" smtClean="0">
                <a:solidFill>
                  <a:schemeClr val="dk1"/>
                </a:solidFill>
              </a:rPr>
              <a:t>les femmes sont </a:t>
            </a:r>
            <a:r>
              <a:rPr lang="fr-FR" dirty="0">
                <a:solidFill>
                  <a:schemeClr val="dk1"/>
                </a:solidFill>
              </a:rPr>
              <a:t>en moyenne plus diplômées que les hommes.</a:t>
            </a:r>
          </a:p>
        </p:txBody>
      </p:sp>
    </p:spTree>
    <p:extLst>
      <p:ext uri="{BB962C8B-B14F-4D97-AF65-F5344CB8AC3E}">
        <p14:creationId xmlns:p14="http://schemas.microsoft.com/office/powerpoint/2010/main" val="7333974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</TotalTime>
  <Words>310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Thème Office</vt:lpstr>
      <vt:lpstr>Cadres</vt:lpstr>
      <vt:lpstr>Cadres : Les chiffres</vt:lpstr>
      <vt:lpstr>Cadres : Spécificités</vt:lpstr>
      <vt:lpstr>Cadres : Mobilité</vt:lpstr>
      <vt:lpstr>Cadres : Leurs préoccupations</vt:lpstr>
      <vt:lpstr>Cadres : Leurs préoccupations</vt:lpstr>
      <vt:lpstr>Cadres : Leurs revendications</vt:lpstr>
      <vt:lpstr>Cadres : Leurs revendications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Syndicalisation</dc:title>
  <dc:creator>perrine</dc:creator>
  <cp:lastModifiedBy>Alexandre ARROYO</cp:lastModifiedBy>
  <cp:revision>12</cp:revision>
  <dcterms:created xsi:type="dcterms:W3CDTF">2011-11-09T17:32:36Z</dcterms:created>
  <dcterms:modified xsi:type="dcterms:W3CDTF">2011-11-28T15:26:24Z</dcterms:modified>
</cp:coreProperties>
</file>